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B8D75-A02B-E27D-446F-E8F61C95DFE8}" v="1" dt="2026-01-20T13:23:57.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BFCD0-16A8-44ED-AF9D-893F9DDCF6E1}"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ED484-81C7-4EC2-9133-A3A310D799C9}" type="slidenum">
              <a:rPr lang="en-US" smtClean="0"/>
              <a:t>‹#›</a:t>
            </a:fld>
            <a:endParaRPr lang="en-US"/>
          </a:p>
        </p:txBody>
      </p:sp>
    </p:spTree>
    <p:extLst>
      <p:ext uri="{BB962C8B-B14F-4D97-AF65-F5344CB8AC3E}">
        <p14:creationId xmlns:p14="http://schemas.microsoft.com/office/powerpoint/2010/main" val="411486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Counselors will say: </a:t>
            </a:r>
            <a:r>
              <a:rPr lang="en-US" sz="1400"/>
              <a:t>“ I want to talk about something transformational for your incoming ninth grader—our Career and Technical Education programs.</a:t>
            </a:r>
          </a:p>
          <a:p>
            <a:r>
              <a:rPr lang="en-US" sz="1400"/>
              <a:t>Today's CTE isn't what you might remember as 'shop class.' Our students get hands-on experience in high-demand fields while earning their diploma, and they could graduate with industry-based certifications that both colleges and employers are actively seeking. They have proof of real skills, not just grades on paper.</a:t>
            </a:r>
          </a:p>
          <a:p>
            <a:r>
              <a:rPr lang="en-US" sz="1400"/>
              <a:t>Here's the key: CTE pathways are a three to four course progression.  Students who commit to all courses could possibly earn certifications.</a:t>
            </a:r>
          </a:p>
          <a:p>
            <a:r>
              <a:rPr lang="en-US" sz="1400"/>
              <a:t>But there's something deeper happening here. CTE teaches accountability through real-world deadlines, consistency through projects, and achievement where quality work produces tangible results. These are life skills that matter, no matter where they go after graduation.</a:t>
            </a:r>
          </a:p>
          <a:p>
            <a:r>
              <a:rPr lang="en-US" sz="1400"/>
              <a:t>Starting in ninth grade is critical. This opportunity grows exponentially with commitment. </a:t>
            </a:r>
            <a:endParaRPr lang="en-US"/>
          </a:p>
        </p:txBody>
      </p:sp>
      <p:sp>
        <p:nvSpPr>
          <p:cNvPr id="4" name="Slide Number Placeholder 3"/>
          <p:cNvSpPr>
            <a:spLocks noGrp="1"/>
          </p:cNvSpPr>
          <p:nvPr>
            <p:ph type="sldNum" sz="quarter" idx="5"/>
          </p:nvPr>
        </p:nvSpPr>
        <p:spPr/>
        <p:txBody>
          <a:bodyPr/>
          <a:lstStyle/>
          <a:p>
            <a:fld id="{BC1ED484-81C7-4EC2-9133-A3A310D799C9}" type="slidenum">
              <a:rPr lang="en-US" smtClean="0"/>
              <a:t>1</a:t>
            </a:fld>
            <a:endParaRPr lang="en-US"/>
          </a:p>
        </p:txBody>
      </p:sp>
    </p:spTree>
    <p:extLst>
      <p:ext uri="{BB962C8B-B14F-4D97-AF65-F5344CB8AC3E}">
        <p14:creationId xmlns:p14="http://schemas.microsoft.com/office/powerpoint/2010/main" val="338303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Counselor will say: </a:t>
            </a:r>
            <a:r>
              <a:rPr lang="en-US"/>
              <a:t>"I know you're thinking about your student's future, and you might wonder if CTE fits whether they're college-bound or career-focused. Here's the truth: CTE benefits both paths and keeps options open.</a:t>
            </a:r>
          </a:p>
          <a:p>
            <a:r>
              <a:rPr lang="en-US"/>
              <a:t>For college-bound students, CTE makes applications more competitive. Admissions officers recognize four-year technical pathway completion and certifications as serious dedication.  Most importantly, CTE students enter college with clear career direction, leading to better persistence and completion rates.</a:t>
            </a:r>
          </a:p>
          <a:p>
            <a:r>
              <a:rPr lang="en-US"/>
              <a:t>For career-ready students, they could graduate with certifications.</a:t>
            </a:r>
          </a:p>
          <a:p>
            <a:r>
              <a:rPr lang="en-US"/>
              <a:t>What every student gains is deeper: real accountability meeting industry standards, consistency following through on multi-year commitments, achievement measured by demonstrated skill not just test scores, and professional behaviors that work in any environment.</a:t>
            </a:r>
          </a:p>
          <a:p>
            <a:r>
              <a:rPr lang="en-US" b="1"/>
              <a:t>Here's what I'm asking: </a:t>
            </a:r>
            <a:r>
              <a:rPr lang="en-US"/>
              <a:t>explore our CTE programs of study, find one that sparks your student's interest, and commit to the full program sequence. Consistency transforms interest into expertise. Your student is starting their high school journey, let's make CTE the thread that gives it purpose and real value. The campus CTE teachers are here to answer questions and you can also reach out to your students 8</a:t>
            </a:r>
            <a:r>
              <a:rPr lang="en-US" baseline="30000"/>
              <a:t>th</a:t>
            </a:r>
            <a:r>
              <a:rPr lang="en-US"/>
              <a:t> grade counselor to inquire about how to make sure your 8</a:t>
            </a:r>
            <a:r>
              <a:rPr lang="en-US" baseline="30000"/>
              <a:t>th</a:t>
            </a:r>
            <a:r>
              <a:rPr lang="en-US"/>
              <a:t> grader has selected an exciting CTE program to begin!”</a:t>
            </a:r>
          </a:p>
          <a:p>
            <a:endParaRPr lang="en-US"/>
          </a:p>
        </p:txBody>
      </p:sp>
      <p:sp>
        <p:nvSpPr>
          <p:cNvPr id="4" name="Slide Number Placeholder 3"/>
          <p:cNvSpPr>
            <a:spLocks noGrp="1"/>
          </p:cNvSpPr>
          <p:nvPr>
            <p:ph type="sldNum" sz="quarter" idx="5"/>
          </p:nvPr>
        </p:nvSpPr>
        <p:spPr/>
        <p:txBody>
          <a:bodyPr/>
          <a:lstStyle/>
          <a:p>
            <a:fld id="{BC1ED484-81C7-4EC2-9133-A3A310D799C9}" type="slidenum">
              <a:rPr lang="en-US" smtClean="0"/>
              <a:t>2</a:t>
            </a:fld>
            <a:endParaRPr lang="en-US"/>
          </a:p>
        </p:txBody>
      </p:sp>
    </p:spTree>
    <p:extLst>
      <p:ext uri="{BB962C8B-B14F-4D97-AF65-F5344CB8AC3E}">
        <p14:creationId xmlns:p14="http://schemas.microsoft.com/office/powerpoint/2010/main" val="207722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Counselor will say: “ Here is a table of the CTE programs available at or through our comprehensive high schools.  Take a screen shot of the program titles and take time to visit the CTE website to dig a little deeper into what your student has the opportunity to learn and advance in.  Then we recommend speaking with your rising freshman about their endorsement selection to make sure your student is taking full advantage </a:t>
            </a:r>
            <a:r>
              <a:rPr lang="en-US"/>
              <a:t>of all </a:t>
            </a:r>
            <a:r>
              <a:rPr lang="en-US" dirty="0"/>
              <a:t>Fort Bend </a:t>
            </a:r>
            <a:r>
              <a:rPr lang="en-US"/>
              <a:t>ISD has </a:t>
            </a:r>
            <a:r>
              <a:rPr lang="en-US" dirty="0"/>
              <a:t>to offer.”</a:t>
            </a:r>
          </a:p>
        </p:txBody>
      </p:sp>
      <p:sp>
        <p:nvSpPr>
          <p:cNvPr id="4" name="Slide Number Placeholder 3"/>
          <p:cNvSpPr>
            <a:spLocks noGrp="1"/>
          </p:cNvSpPr>
          <p:nvPr>
            <p:ph type="sldNum" sz="quarter" idx="5"/>
          </p:nvPr>
        </p:nvSpPr>
        <p:spPr/>
        <p:txBody>
          <a:bodyPr/>
          <a:lstStyle/>
          <a:p>
            <a:fld id="{BC1ED484-81C7-4EC2-9133-A3A310D799C9}" type="slidenum">
              <a:rPr lang="en-US" smtClean="0"/>
              <a:t>3</a:t>
            </a:fld>
            <a:endParaRPr lang="en-US"/>
          </a:p>
        </p:txBody>
      </p:sp>
    </p:spTree>
    <p:extLst>
      <p:ext uri="{BB962C8B-B14F-4D97-AF65-F5344CB8AC3E}">
        <p14:creationId xmlns:p14="http://schemas.microsoft.com/office/powerpoint/2010/main" val="256866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Op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84EF34-F1FA-5BF8-502E-535A751A29D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A0F118B-2E2B-F287-AF3F-298AD81150A2}"/>
              </a:ext>
            </a:extLst>
          </p:cNvPr>
          <p:cNvSpPr>
            <a:spLocks noGrp="1"/>
          </p:cNvSpPr>
          <p:nvPr>
            <p:ph type="ctrTitle" hasCustomPrompt="1"/>
          </p:nvPr>
        </p:nvSpPr>
        <p:spPr>
          <a:xfrm>
            <a:off x="1123122" y="2225310"/>
            <a:ext cx="5953539" cy="1439632"/>
          </a:xfrm>
        </p:spPr>
        <p:txBody>
          <a:bodyPr anchor="b">
            <a:normAutofit/>
          </a:bodyPr>
          <a:lstStyle>
            <a:lvl1pPr algn="l">
              <a:defRPr sz="4400">
                <a:solidFill>
                  <a:schemeClr val="bg1"/>
                </a:solidFill>
              </a:defRPr>
            </a:lvl1pPr>
          </a:lstStyle>
          <a:p>
            <a:r>
              <a:rPr lang="en-US"/>
              <a:t>Click to </a:t>
            </a:r>
            <a:br>
              <a:rPr lang="en-US"/>
            </a:br>
            <a:r>
              <a:rPr lang="en-US"/>
              <a:t>Add Title</a:t>
            </a:r>
          </a:p>
        </p:txBody>
      </p:sp>
    </p:spTree>
    <p:extLst>
      <p:ext uri="{BB962C8B-B14F-4D97-AF65-F5344CB8AC3E}">
        <p14:creationId xmlns:p14="http://schemas.microsoft.com/office/powerpoint/2010/main" val="400041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O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6F065D-1CE1-63D1-45EC-70F0008A8CED}"/>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D7FF16-07CD-7464-D104-2588901AA6FB}"/>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02AA5D1-558A-15C3-1D4F-707E300A3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AB780-F508-7C87-2286-8A04BEEF7E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1EE8880C-6235-8AD2-DC05-10BD33516258}"/>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1" name="Slide Number Placeholder 5">
            <a:extLst>
              <a:ext uri="{FF2B5EF4-FFF2-40B4-BE49-F238E27FC236}">
                <a16:creationId xmlns:a16="http://schemas.microsoft.com/office/drawing/2014/main" id="{7B9E3D9F-D12E-1230-D609-BEDFFEF901CB}"/>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271644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Op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C3257B-4344-4E92-9F72-C7865C325979}"/>
              </a:ext>
            </a:extLst>
          </p:cNvPr>
          <p:cNvPicPr>
            <a:picLocks noChangeAspect="1"/>
          </p:cNvPicPr>
          <p:nvPr/>
        </p:nvPicPr>
        <p:blipFill>
          <a:blip r:embed="rId2"/>
          <a:srcRect/>
          <a:stretch/>
        </p:blipFill>
        <p:spPr>
          <a:xfrm>
            <a:off x="0" y="0"/>
            <a:ext cx="12192000" cy="6858000"/>
          </a:xfrm>
          <a:prstGeom prst="rect">
            <a:avLst/>
          </a:prstGeom>
        </p:spPr>
      </p:pic>
      <p:sp>
        <p:nvSpPr>
          <p:cNvPr id="7" name="Footer Placeholder 4">
            <a:extLst>
              <a:ext uri="{FF2B5EF4-FFF2-40B4-BE49-F238E27FC236}">
                <a16:creationId xmlns:a16="http://schemas.microsoft.com/office/drawing/2014/main" id="{CB107D0E-25EC-9B86-A228-1F4B5597B3A6}"/>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8" name="Slide Number Placeholder 5">
            <a:extLst>
              <a:ext uri="{FF2B5EF4-FFF2-40B4-BE49-F238E27FC236}">
                <a16:creationId xmlns:a16="http://schemas.microsoft.com/office/drawing/2014/main" id="{1D0DF3AA-7BDF-7172-B83D-9C0FDC7EA9A9}"/>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
        <p:nvSpPr>
          <p:cNvPr id="9" name="Title 1">
            <a:extLst>
              <a:ext uri="{FF2B5EF4-FFF2-40B4-BE49-F238E27FC236}">
                <a16:creationId xmlns:a16="http://schemas.microsoft.com/office/drawing/2014/main" id="{2977C023-DF11-FB38-2A7E-9B53FF1BAF99}"/>
              </a:ext>
            </a:extLst>
          </p:cNvPr>
          <p:cNvSpPr>
            <a:spLocks noGrp="1"/>
          </p:cNvSpPr>
          <p:nvPr>
            <p:ph type="title"/>
          </p:nvPr>
        </p:nvSpPr>
        <p:spPr>
          <a:xfrm>
            <a:off x="838200" y="365125"/>
            <a:ext cx="10515600" cy="1325563"/>
          </a:xfrm>
        </p:spPr>
        <p:txBody>
          <a:bodyPr/>
          <a:lstStyle>
            <a:lvl1pPr>
              <a:defRPr>
                <a:solidFill>
                  <a:srgbClr val="000000"/>
                </a:solidFill>
              </a:defRPr>
            </a:lvl1pPr>
          </a:lstStyle>
          <a:p>
            <a:r>
              <a:rPr lang="en-US"/>
              <a:t>Click to edit Master title style</a:t>
            </a:r>
          </a:p>
        </p:txBody>
      </p:sp>
    </p:spTree>
    <p:extLst>
      <p:ext uri="{BB962C8B-B14F-4D97-AF65-F5344CB8AC3E}">
        <p14:creationId xmlns:p14="http://schemas.microsoft.com/office/powerpoint/2010/main" val="50560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Op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41B84-6749-8C77-0BFC-96E4D013074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E3D73A-CB36-616F-C93D-84A63BB56B8F}"/>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8" name="Footer Placeholder 4">
            <a:extLst>
              <a:ext uri="{FF2B5EF4-FFF2-40B4-BE49-F238E27FC236}">
                <a16:creationId xmlns:a16="http://schemas.microsoft.com/office/drawing/2014/main" id="{1EF4CC4C-772A-C8B2-BA7F-72F61949ED9B}"/>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9" name="Slide Number Placeholder 5">
            <a:extLst>
              <a:ext uri="{FF2B5EF4-FFF2-40B4-BE49-F238E27FC236}">
                <a16:creationId xmlns:a16="http://schemas.microsoft.com/office/drawing/2014/main" id="{BF63BA68-3423-4419-A464-2C84F553C898}"/>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212664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8B8B6E-AAEC-3E5F-47E0-4F4A60F7BC4C}"/>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5CBAC5-0A41-6DBE-2DAC-06287323DCA1}"/>
              </a:ext>
            </a:extLst>
          </p:cNvPr>
          <p:cNvSpPr>
            <a:spLocks noGrp="1"/>
          </p:cNvSpPr>
          <p:nvPr>
            <p:ph type="title"/>
          </p:nvPr>
        </p:nvSpPr>
        <p:spPr>
          <a:xfrm>
            <a:off x="839788" y="457200"/>
            <a:ext cx="3932237" cy="1600200"/>
          </a:xfrm>
        </p:spPr>
        <p:txBody>
          <a:bodyPr anchor="b"/>
          <a:lstStyle>
            <a:lvl1pPr>
              <a:defRPr sz="3200">
                <a:solidFill>
                  <a:srgbClr val="0000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7B3A144-CBDD-AB2E-F4A2-33010D26E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314366-FEA0-02B2-0A2D-61AD148B9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2F46D5C5-E05A-5466-7305-4BC0D9B4B879}"/>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0" name="Slide Number Placeholder 5">
            <a:extLst>
              <a:ext uri="{FF2B5EF4-FFF2-40B4-BE49-F238E27FC236}">
                <a16:creationId xmlns:a16="http://schemas.microsoft.com/office/drawing/2014/main" id="{33E0FA48-13A9-DA54-4771-09FA435D6AB8}"/>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16115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O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A0EBA9-29DD-BFA1-AB1D-C9E4878D1C8F}"/>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5CBAC5-0A41-6DBE-2DAC-06287323DCA1}"/>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7B3A144-CBDD-AB2E-F4A2-33010D26E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314366-FEA0-02B2-0A2D-61AD148B9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1E7244C7-7C24-E27E-B342-076C9294F098}"/>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1" name="Slide Number Placeholder 5">
            <a:extLst>
              <a:ext uri="{FF2B5EF4-FFF2-40B4-BE49-F238E27FC236}">
                <a16:creationId xmlns:a16="http://schemas.microsoft.com/office/drawing/2014/main" id="{3C7CDCB3-D0E9-1826-C02D-585C374BDE4E}"/>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396012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F85E57-8C69-C30D-C767-B58C4C3379B8}"/>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1A28C5-6E8B-9583-C6ED-C471B1376D7B}"/>
              </a:ext>
            </a:extLst>
          </p:cNvPr>
          <p:cNvSpPr>
            <a:spLocks noGrp="1"/>
          </p:cNvSpPr>
          <p:nvPr>
            <p:ph type="title"/>
          </p:nvPr>
        </p:nvSpPr>
        <p:spPr>
          <a:xfrm>
            <a:off x="839788" y="457200"/>
            <a:ext cx="3932237" cy="1600200"/>
          </a:xfrm>
        </p:spPr>
        <p:txBody>
          <a:bodyPr anchor="b"/>
          <a:lstStyle>
            <a:lvl1pPr>
              <a:defRPr sz="3200">
                <a:solidFill>
                  <a:srgbClr val="0000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66C0C7E-A8FE-EA84-C9AF-A99EAF117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5F0616-D75A-07C2-A49C-3E3D5F85E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D7A9DE20-69F5-38EE-0DF0-AACAF77403DE}"/>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0" name="Slide Number Placeholder 5">
            <a:extLst>
              <a:ext uri="{FF2B5EF4-FFF2-40B4-BE49-F238E27FC236}">
                <a16:creationId xmlns:a16="http://schemas.microsoft.com/office/drawing/2014/main" id="{4FD24722-6FD6-6C56-42DC-0E8879719D91}"/>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17516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O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259BCA-46C1-AB52-1792-0C3E11FFC7D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1A28C5-6E8B-9583-C6ED-C471B1376D7B}"/>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66C0C7E-A8FE-EA84-C9AF-A99EAF117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5F0616-D75A-07C2-A49C-3E3D5F85E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F59663B9-D5E4-CA46-7DBB-05638D675269}"/>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1" name="Slide Number Placeholder 5">
            <a:extLst>
              <a:ext uri="{FF2B5EF4-FFF2-40B4-BE49-F238E27FC236}">
                <a16:creationId xmlns:a16="http://schemas.microsoft.com/office/drawing/2014/main" id="{B980720D-E1FA-0DE7-1339-02DB1EF01D3B}"/>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408737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F9D0-2249-358B-4805-3E892B92D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26302-7F88-1021-E5D5-73CA9ECBE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FC30C-A5B7-56C3-E33F-7FA705BB2A0C}"/>
              </a:ext>
            </a:extLst>
          </p:cNvPr>
          <p:cNvSpPr>
            <a:spLocks noGrp="1"/>
          </p:cNvSpPr>
          <p:nvPr>
            <p:ph type="dt" sz="half" idx="10"/>
          </p:nvPr>
        </p:nvSpPr>
        <p:spPr/>
        <p:txBody>
          <a:bodyPr/>
          <a:lstStyle/>
          <a:p>
            <a:fld id="{5AA7E7B7-A4A6-4C06-AFB8-36EC07919707}" type="datetimeFigureOut">
              <a:rPr lang="en-US" smtClean="0"/>
              <a:t>1/20/2026</a:t>
            </a:fld>
            <a:endParaRPr lang="en-US"/>
          </a:p>
        </p:txBody>
      </p:sp>
      <p:sp>
        <p:nvSpPr>
          <p:cNvPr id="5" name="Footer Placeholder 4">
            <a:extLst>
              <a:ext uri="{FF2B5EF4-FFF2-40B4-BE49-F238E27FC236}">
                <a16:creationId xmlns:a16="http://schemas.microsoft.com/office/drawing/2014/main" id="{3994DA56-F2D1-271A-2890-3E1052EFC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C25E8-0E2D-A9B8-16AC-315E15254FF4}"/>
              </a:ext>
            </a:extLst>
          </p:cNvPr>
          <p:cNvSpPr>
            <a:spLocks noGrp="1"/>
          </p:cNvSpPr>
          <p:nvPr>
            <p:ph type="sldNum" sz="quarter" idx="12"/>
          </p:nvPr>
        </p:nvSpPr>
        <p:spPr/>
        <p:txBody>
          <a:bodyPr/>
          <a:lstStyle/>
          <a:p>
            <a:fld id="{35F08DB1-D27B-450C-B478-8A2186C1039D}" type="slidenum">
              <a:rPr lang="en-US" smtClean="0"/>
              <a:t>‹#›</a:t>
            </a:fld>
            <a:endParaRPr lang="en-US"/>
          </a:p>
        </p:txBody>
      </p:sp>
    </p:spTree>
    <p:extLst>
      <p:ext uri="{BB962C8B-B14F-4D97-AF65-F5344CB8AC3E}">
        <p14:creationId xmlns:p14="http://schemas.microsoft.com/office/powerpoint/2010/main" val="17468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84EF34-F1FA-5BF8-502E-535A751A29D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A0F118B-2E2B-F287-AF3F-298AD81150A2}"/>
              </a:ext>
            </a:extLst>
          </p:cNvPr>
          <p:cNvSpPr>
            <a:spLocks noGrp="1"/>
          </p:cNvSpPr>
          <p:nvPr>
            <p:ph type="ctrTitle" hasCustomPrompt="1"/>
          </p:nvPr>
        </p:nvSpPr>
        <p:spPr>
          <a:xfrm>
            <a:off x="884583" y="4450618"/>
            <a:ext cx="5953539" cy="1415355"/>
          </a:xfrm>
        </p:spPr>
        <p:txBody>
          <a:bodyPr anchor="b">
            <a:normAutofit/>
          </a:bodyPr>
          <a:lstStyle>
            <a:lvl1pPr algn="l">
              <a:defRPr sz="4400">
                <a:solidFill>
                  <a:schemeClr val="bg1"/>
                </a:solidFill>
              </a:defRPr>
            </a:lvl1pPr>
          </a:lstStyle>
          <a:p>
            <a:r>
              <a:rPr lang="en-US"/>
              <a:t>Click to </a:t>
            </a:r>
            <a:br>
              <a:rPr lang="en-US"/>
            </a:br>
            <a:r>
              <a:rPr lang="en-US"/>
              <a:t>Add Title</a:t>
            </a:r>
          </a:p>
        </p:txBody>
      </p:sp>
    </p:spTree>
    <p:extLst>
      <p:ext uri="{BB962C8B-B14F-4D97-AF65-F5344CB8AC3E}">
        <p14:creationId xmlns:p14="http://schemas.microsoft.com/office/powerpoint/2010/main" val="392654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84EF34-F1FA-5BF8-502E-535A751A29D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A0F118B-2E2B-F287-AF3F-298AD81150A2}"/>
              </a:ext>
            </a:extLst>
          </p:cNvPr>
          <p:cNvSpPr>
            <a:spLocks noGrp="1"/>
          </p:cNvSpPr>
          <p:nvPr>
            <p:ph type="ctrTitle" hasCustomPrompt="1"/>
          </p:nvPr>
        </p:nvSpPr>
        <p:spPr>
          <a:xfrm>
            <a:off x="8116312" y="4102662"/>
            <a:ext cx="3139709" cy="1124792"/>
          </a:xfrm>
        </p:spPr>
        <p:txBody>
          <a:bodyPr anchor="b">
            <a:normAutofit/>
          </a:bodyPr>
          <a:lstStyle>
            <a:lvl1pPr algn="l">
              <a:defRPr sz="3200">
                <a:solidFill>
                  <a:schemeClr val="accent1"/>
                </a:solidFill>
              </a:defRPr>
            </a:lvl1pPr>
          </a:lstStyle>
          <a:p>
            <a:r>
              <a:rPr lang="en-US"/>
              <a:t>Click to </a:t>
            </a:r>
            <a:br>
              <a:rPr lang="en-US"/>
            </a:br>
            <a:r>
              <a:rPr lang="en-US"/>
              <a:t>Add Title</a:t>
            </a:r>
          </a:p>
        </p:txBody>
      </p:sp>
    </p:spTree>
    <p:extLst>
      <p:ext uri="{BB962C8B-B14F-4D97-AF65-F5344CB8AC3E}">
        <p14:creationId xmlns:p14="http://schemas.microsoft.com/office/powerpoint/2010/main" val="420635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ption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84EF34-F1FA-5BF8-502E-535A751A29D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A0F118B-2E2B-F287-AF3F-298AD81150A2}"/>
              </a:ext>
            </a:extLst>
          </p:cNvPr>
          <p:cNvSpPr>
            <a:spLocks noGrp="1"/>
          </p:cNvSpPr>
          <p:nvPr>
            <p:ph type="ctrTitle" hasCustomPrompt="1"/>
          </p:nvPr>
        </p:nvSpPr>
        <p:spPr>
          <a:xfrm>
            <a:off x="1003412" y="3900361"/>
            <a:ext cx="6497905" cy="2130227"/>
          </a:xfrm>
        </p:spPr>
        <p:txBody>
          <a:bodyPr anchor="b">
            <a:normAutofit/>
          </a:bodyPr>
          <a:lstStyle>
            <a:lvl1pPr algn="l">
              <a:defRPr sz="5400">
                <a:solidFill>
                  <a:schemeClr val="accent1"/>
                </a:solidFill>
              </a:defRPr>
            </a:lvl1pPr>
          </a:lstStyle>
          <a:p>
            <a:r>
              <a:rPr lang="en-US"/>
              <a:t>Click to </a:t>
            </a:r>
            <a:br>
              <a:rPr lang="en-US"/>
            </a:br>
            <a:r>
              <a:rPr lang="en-US"/>
              <a:t>Add Title</a:t>
            </a:r>
          </a:p>
        </p:txBody>
      </p:sp>
    </p:spTree>
    <p:extLst>
      <p:ext uri="{BB962C8B-B14F-4D97-AF65-F5344CB8AC3E}">
        <p14:creationId xmlns:p14="http://schemas.microsoft.com/office/powerpoint/2010/main" val="31530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l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3483D4-4488-7CD0-399F-3F6BB9EAEE2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7156258-D3C3-194B-D3BC-A139FAAD1034}"/>
              </a:ext>
            </a:extLst>
          </p:cNvPr>
          <p:cNvSpPr>
            <a:spLocks noGrp="1"/>
          </p:cNvSpPr>
          <p:nvPr>
            <p:ph type="ctrTitle" hasCustomPrompt="1"/>
          </p:nvPr>
        </p:nvSpPr>
        <p:spPr>
          <a:xfrm>
            <a:off x="3119230" y="2062162"/>
            <a:ext cx="5953539" cy="2387600"/>
          </a:xfrm>
        </p:spPr>
        <p:txBody>
          <a:bodyPr anchor="b"/>
          <a:lstStyle>
            <a:lvl1pPr algn="ctr">
              <a:defRPr sz="6000">
                <a:solidFill>
                  <a:schemeClr val="accent1"/>
                </a:solidFill>
              </a:defRPr>
            </a:lvl1pPr>
          </a:lstStyle>
          <a:p>
            <a:r>
              <a:rPr lang="en-US"/>
              <a:t>Click to </a:t>
            </a:r>
            <a:br>
              <a:rPr lang="en-US"/>
            </a:br>
            <a:r>
              <a:rPr lang="en-US"/>
              <a:t>Add Title</a:t>
            </a:r>
          </a:p>
        </p:txBody>
      </p:sp>
    </p:spTree>
    <p:extLst>
      <p:ext uri="{BB962C8B-B14F-4D97-AF65-F5344CB8AC3E}">
        <p14:creationId xmlns:p14="http://schemas.microsoft.com/office/powerpoint/2010/main" val="397315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Optio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16C7C-98D7-9E7B-7A2B-8DC88888973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7156258-D3C3-194B-D3BC-A139FAAD1034}"/>
              </a:ext>
            </a:extLst>
          </p:cNvPr>
          <p:cNvSpPr>
            <a:spLocks noGrp="1"/>
          </p:cNvSpPr>
          <p:nvPr>
            <p:ph type="ctrTitle" hasCustomPrompt="1"/>
          </p:nvPr>
        </p:nvSpPr>
        <p:spPr>
          <a:xfrm>
            <a:off x="3119230" y="2062162"/>
            <a:ext cx="5953539" cy="2387600"/>
          </a:xfrm>
        </p:spPr>
        <p:txBody>
          <a:bodyPr anchor="b"/>
          <a:lstStyle>
            <a:lvl1pPr algn="ctr">
              <a:defRPr sz="6000">
                <a:solidFill>
                  <a:schemeClr val="accent1"/>
                </a:solidFill>
              </a:defRPr>
            </a:lvl1pPr>
          </a:lstStyle>
          <a:p>
            <a:r>
              <a:rPr lang="en-US"/>
              <a:t>Click to </a:t>
            </a:r>
            <a:br>
              <a:rPr lang="en-US"/>
            </a:br>
            <a:r>
              <a:rPr lang="en-US"/>
              <a:t>Add Title</a:t>
            </a:r>
          </a:p>
        </p:txBody>
      </p:sp>
    </p:spTree>
    <p:extLst>
      <p:ext uri="{BB962C8B-B14F-4D97-AF65-F5344CB8AC3E}">
        <p14:creationId xmlns:p14="http://schemas.microsoft.com/office/powerpoint/2010/main" val="326323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B66D3-7D81-599F-4095-3AB67629B958}"/>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A25D6A-94EC-958E-EF42-940B61B57662}"/>
              </a:ext>
            </a:extLst>
          </p:cNvPr>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AC1B471-0FD5-05A1-4406-9161817D2E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0A2D802-7B28-24FB-BA0A-317BA63DA401}"/>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2" name="Slide Number Placeholder 5">
            <a:extLst>
              <a:ext uri="{FF2B5EF4-FFF2-40B4-BE49-F238E27FC236}">
                <a16:creationId xmlns:a16="http://schemas.microsoft.com/office/drawing/2014/main" id="{A7ED3E72-B41B-57EC-AE50-3FF1CC930115}"/>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3418478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B66D3-7D81-599F-4095-3AB67629B958}"/>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A25D6A-94EC-958E-EF42-940B61B57662}"/>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AC1B471-0FD5-05A1-4406-9161817D2E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FB0B07D-D416-198B-F44B-51FE94E13F86}"/>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9" name="Slide Number Placeholder 5">
            <a:extLst>
              <a:ext uri="{FF2B5EF4-FFF2-40B4-BE49-F238E27FC236}">
                <a16:creationId xmlns:a16="http://schemas.microsoft.com/office/drawing/2014/main" id="{E49791EF-8210-93AB-FB37-810A360F5278}"/>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256462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Option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CEBAD-AADF-35FE-AB26-C59D89834F40}"/>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2AA5D1-558A-15C3-1D4F-707E300A3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AB780-F508-7C87-2286-8A04BEEF7E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2469613-FFD7-C9FB-8840-A9EC1268BF73}"/>
              </a:ext>
            </a:extLst>
          </p:cNvPr>
          <p:cNvSpPr>
            <a:spLocks noGrp="1"/>
          </p:cNvSpPr>
          <p:nvPr>
            <p:ph type="ftr" sz="quarter" idx="11"/>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10" name="Slide Number Placeholder 5">
            <a:extLst>
              <a:ext uri="{FF2B5EF4-FFF2-40B4-BE49-F238E27FC236}">
                <a16:creationId xmlns:a16="http://schemas.microsoft.com/office/drawing/2014/main" id="{1174658D-39ED-D14A-84F5-A864CB878469}"/>
              </a:ext>
            </a:extLst>
          </p:cNvPr>
          <p:cNvSpPr>
            <a:spLocks noGrp="1"/>
          </p:cNvSpPr>
          <p:nvPr>
            <p:ph type="sldNum" sz="quarter" idx="12"/>
          </p:nvPr>
        </p:nvSpPr>
        <p:spPr>
          <a:xfrm>
            <a:off x="9166656" y="6306922"/>
            <a:ext cx="2743200" cy="365125"/>
          </a:xfrm>
          <a:prstGeom prst="rect">
            <a:avLst/>
          </a:prstGeom>
        </p:spPr>
        <p:txBody>
          <a:bodyPr/>
          <a:lstStyle>
            <a:lvl1pP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
        <p:nvSpPr>
          <p:cNvPr id="12" name="Title 1">
            <a:extLst>
              <a:ext uri="{FF2B5EF4-FFF2-40B4-BE49-F238E27FC236}">
                <a16:creationId xmlns:a16="http://schemas.microsoft.com/office/drawing/2014/main" id="{1D081109-3689-264C-2187-A88C88E0E9C0}"/>
              </a:ext>
            </a:extLst>
          </p:cNvPr>
          <p:cNvSpPr>
            <a:spLocks noGrp="1"/>
          </p:cNvSpPr>
          <p:nvPr>
            <p:ph type="title"/>
          </p:nvPr>
        </p:nvSpPr>
        <p:spPr>
          <a:xfrm>
            <a:off x="838200" y="365125"/>
            <a:ext cx="10515600" cy="1325563"/>
          </a:xfrm>
        </p:spPr>
        <p:txBody>
          <a:bodyPr/>
          <a:lstStyle>
            <a:lvl1pPr>
              <a:defRPr>
                <a:solidFill>
                  <a:srgbClr val="000000"/>
                </a:solidFill>
              </a:defRPr>
            </a:lvl1pPr>
          </a:lstStyle>
          <a:p>
            <a:r>
              <a:rPr lang="en-US"/>
              <a:t>Click to edit Master title style</a:t>
            </a:r>
          </a:p>
        </p:txBody>
      </p:sp>
    </p:spTree>
    <p:extLst>
      <p:ext uri="{BB962C8B-B14F-4D97-AF65-F5344CB8AC3E}">
        <p14:creationId xmlns:p14="http://schemas.microsoft.com/office/powerpoint/2010/main" val="19029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A61A5-28DE-A12C-4342-97742606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CFC93-CEAD-E175-839C-326443CCF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388CD0B-2144-DC6A-20CD-2E97B1E5179D}"/>
              </a:ext>
            </a:extLst>
          </p:cNvPr>
          <p:cNvSpPr>
            <a:spLocks noGrp="1"/>
          </p:cNvSpPr>
          <p:nvPr>
            <p:ph type="ftr" sz="quarter" idx="3"/>
          </p:nvPr>
        </p:nvSpPr>
        <p:spPr>
          <a:xfrm>
            <a:off x="1853514" y="6329234"/>
            <a:ext cx="6299886" cy="365125"/>
          </a:xfrm>
          <a:prstGeom prst="rect">
            <a:avLst/>
          </a:prstGeom>
        </p:spPr>
        <p:txBody>
          <a:bodyPr/>
          <a:lstStyle>
            <a:lvl1pPr algn="l">
              <a:defRPr sz="1600" b="1">
                <a:solidFill>
                  <a:schemeClr val="accent1"/>
                </a:solidFill>
                <a:latin typeface="Calibri" panose="020F0502020204030204" pitchFamily="34" charset="0"/>
                <a:cs typeface="Calibri" panose="020F0502020204030204" pitchFamily="34" charset="0"/>
              </a:defRPr>
            </a:lvl1pPr>
          </a:lstStyle>
          <a:p>
            <a:endParaRPr lang="en-US"/>
          </a:p>
        </p:txBody>
      </p:sp>
      <p:sp>
        <p:nvSpPr>
          <p:cNvPr id="8" name="Slide Number Placeholder 5">
            <a:extLst>
              <a:ext uri="{FF2B5EF4-FFF2-40B4-BE49-F238E27FC236}">
                <a16:creationId xmlns:a16="http://schemas.microsoft.com/office/drawing/2014/main" id="{D9C20DC6-970B-3BF0-2707-5A264CDA8DB4}"/>
              </a:ext>
            </a:extLst>
          </p:cNvPr>
          <p:cNvSpPr>
            <a:spLocks noGrp="1"/>
          </p:cNvSpPr>
          <p:nvPr>
            <p:ph type="sldNum" sz="quarter" idx="4"/>
          </p:nvPr>
        </p:nvSpPr>
        <p:spPr>
          <a:xfrm>
            <a:off x="8610600" y="6306922"/>
            <a:ext cx="2743200" cy="365125"/>
          </a:xfrm>
          <a:prstGeom prst="rect">
            <a:avLst/>
          </a:prstGeom>
        </p:spPr>
        <p:txBody>
          <a:bodyPr/>
          <a:lstStyle>
            <a:lvl1pPr algn="r">
              <a:defRPr sz="1800" b="1">
                <a:solidFill>
                  <a:schemeClr val="accent1"/>
                </a:solidFill>
                <a:latin typeface="Calibri" panose="020F0502020204030204" pitchFamily="34" charset="0"/>
                <a:cs typeface="Calibri" panose="020F0502020204030204" pitchFamily="34" charset="0"/>
              </a:defRPr>
            </a:lvl1pPr>
          </a:lstStyle>
          <a:p>
            <a:fld id="{35F08DB1-D27B-450C-B478-8A2186C1039D}" type="slidenum">
              <a:rPr lang="en-US" smtClean="0"/>
              <a:t>‹#›</a:t>
            </a:fld>
            <a:endParaRPr lang="en-US"/>
          </a:p>
        </p:txBody>
      </p:sp>
    </p:spTree>
    <p:extLst>
      <p:ext uri="{BB962C8B-B14F-4D97-AF65-F5344CB8AC3E}">
        <p14:creationId xmlns:p14="http://schemas.microsoft.com/office/powerpoint/2010/main" val="417470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CB294D-79B0-55D7-FBA5-0797B2A2E745}"/>
              </a:ext>
            </a:extLst>
          </p:cNvPr>
          <p:cNvSpPr>
            <a:spLocks noGrp="1"/>
          </p:cNvSpPr>
          <p:nvPr>
            <p:ph type="title"/>
          </p:nvPr>
        </p:nvSpPr>
        <p:spPr>
          <a:xfrm>
            <a:off x="381000" y="109947"/>
            <a:ext cx="10972800" cy="1128919"/>
          </a:xfrm>
        </p:spPr>
        <p:txBody>
          <a:bodyPr>
            <a:normAutofit fontScale="90000"/>
          </a:bodyPr>
          <a:lstStyle/>
          <a:p>
            <a:pPr algn="ctr"/>
            <a:r>
              <a:rPr lang="en-US"/>
              <a:t>Career &amp; Technical Education - Preparing Your Student for Success</a:t>
            </a:r>
          </a:p>
        </p:txBody>
      </p:sp>
      <p:sp>
        <p:nvSpPr>
          <p:cNvPr id="3" name="Content Placeholder 2">
            <a:extLst>
              <a:ext uri="{FF2B5EF4-FFF2-40B4-BE49-F238E27FC236}">
                <a16:creationId xmlns:a16="http://schemas.microsoft.com/office/drawing/2014/main" id="{8BF6E947-F92B-1093-EF1B-9306E71DFEDC}"/>
              </a:ext>
            </a:extLst>
          </p:cNvPr>
          <p:cNvSpPr>
            <a:spLocks noGrp="1"/>
          </p:cNvSpPr>
          <p:nvPr>
            <p:ph idx="1"/>
          </p:nvPr>
        </p:nvSpPr>
        <p:spPr>
          <a:xfrm>
            <a:off x="337984" y="1375598"/>
            <a:ext cx="11516032" cy="4268799"/>
          </a:xfrm>
        </p:spPr>
        <p:txBody>
          <a:bodyPr vert="horz" lIns="91440" tIns="45720" rIns="91440" bIns="45720" rtlCol="0" anchor="t">
            <a:normAutofit lnSpcReduction="10000"/>
          </a:bodyPr>
          <a:lstStyle/>
          <a:p>
            <a:pPr marL="0" indent="0">
              <a:buNone/>
            </a:pPr>
            <a:r>
              <a:rPr lang="en-US" b="1">
                <a:solidFill>
                  <a:schemeClr val="accent1"/>
                </a:solidFill>
              </a:rPr>
              <a:t>Why CTE Matters for Your 9th Grader?</a:t>
            </a:r>
          </a:p>
          <a:p>
            <a:pPr marL="0" indent="0">
              <a:buNone/>
            </a:pPr>
            <a:r>
              <a:rPr lang="en-US" sz="2000" b="1">
                <a:latin typeface="Calibri"/>
                <a:ea typeface="Calibri"/>
                <a:cs typeface="Calibri"/>
              </a:rPr>
              <a:t>Real-World Skills That Open Doors </a:t>
            </a:r>
            <a:r>
              <a:rPr lang="en-US" sz="2000">
                <a:latin typeface="Calibri"/>
                <a:ea typeface="Calibri"/>
                <a:cs typeface="Calibri"/>
              </a:rPr>
              <a:t>- Career and Technical Education gives students hands-on experience in high-demand fields while earning their diploma. CTE students can graduate with both academic credentials AND industry certifications</a:t>
            </a:r>
            <a:r>
              <a:rPr lang="en-US" sz="1800">
                <a:latin typeface="Calibri"/>
                <a:ea typeface="Calibri"/>
                <a:cs typeface="Calibri"/>
              </a:rPr>
              <a:t>.</a:t>
            </a:r>
          </a:p>
          <a:p>
            <a:pPr marL="0" indent="0">
              <a:buNone/>
            </a:pPr>
            <a:r>
              <a:rPr lang="en-US" sz="2000" b="1">
                <a:latin typeface="Calibri"/>
                <a:ea typeface="Calibri"/>
                <a:cs typeface="Calibri"/>
              </a:rPr>
              <a:t>The Four-Year Advantage</a:t>
            </a:r>
            <a:r>
              <a:rPr lang="en-US" sz="2000">
                <a:latin typeface="Calibri"/>
                <a:ea typeface="Calibri"/>
                <a:cs typeface="Calibri"/>
              </a:rPr>
              <a:t> - Students who commit to a CTE pathway from 9th through 12th grade:</a:t>
            </a:r>
          </a:p>
          <a:p>
            <a:pPr lvl="1"/>
            <a:r>
              <a:rPr lang="en-US" sz="1800">
                <a:latin typeface="Calibri"/>
                <a:ea typeface="Calibri"/>
                <a:cs typeface="Calibri"/>
              </a:rPr>
              <a:t>Build progressively advanced skills each year within the same program of study.</a:t>
            </a:r>
          </a:p>
          <a:p>
            <a:pPr lvl="1"/>
            <a:r>
              <a:rPr lang="en-US" sz="1800">
                <a:latin typeface="Calibri"/>
                <a:ea typeface="Calibri"/>
                <a:cs typeface="Calibri"/>
              </a:rPr>
              <a:t>Earn industry knowledge worth thousands in training value.</a:t>
            </a:r>
          </a:p>
          <a:p>
            <a:pPr lvl="1"/>
            <a:r>
              <a:rPr lang="en-US" sz="1800">
                <a:latin typeface="Calibri"/>
                <a:ea typeface="Calibri"/>
                <a:cs typeface="Calibri"/>
              </a:rPr>
              <a:t>Learn early career-based knowledge.</a:t>
            </a:r>
          </a:p>
          <a:p>
            <a:pPr lvl="1"/>
            <a:r>
              <a:rPr lang="en-US" sz="1800">
                <a:latin typeface="Calibri"/>
                <a:ea typeface="Calibri"/>
                <a:cs typeface="Calibri"/>
              </a:rPr>
              <a:t>Develop academic and career skills that will carry students through high school and college.</a:t>
            </a:r>
          </a:p>
          <a:p>
            <a:pPr marL="0" indent="0">
              <a:buNone/>
            </a:pPr>
            <a:r>
              <a:rPr lang="en-US" sz="2000" b="1">
                <a:latin typeface="Calibri"/>
                <a:ea typeface="Calibri"/>
                <a:cs typeface="Calibri"/>
              </a:rPr>
              <a:t>Beyond the Classroom -</a:t>
            </a:r>
            <a:r>
              <a:rPr lang="en-US" sz="2000">
                <a:latin typeface="Calibri"/>
                <a:ea typeface="Calibri"/>
                <a:cs typeface="Calibri"/>
              </a:rPr>
              <a:t> CTE teaches what traditional academics often miss:</a:t>
            </a:r>
          </a:p>
          <a:p>
            <a:pPr lvl="1"/>
            <a:r>
              <a:rPr lang="en-US" sz="1800">
                <a:latin typeface="Calibri"/>
                <a:ea typeface="Calibri"/>
                <a:cs typeface="Calibri"/>
              </a:rPr>
              <a:t>Accountability through real-world deadlines </a:t>
            </a:r>
          </a:p>
          <a:p>
            <a:pPr lvl="1"/>
            <a:r>
              <a:rPr lang="en-US" sz="1800">
                <a:latin typeface="Calibri"/>
                <a:ea typeface="Calibri"/>
                <a:cs typeface="Calibri"/>
              </a:rPr>
              <a:t>Consistency through course commitment </a:t>
            </a:r>
          </a:p>
          <a:p>
            <a:pPr lvl="1"/>
            <a:r>
              <a:rPr lang="en-US" sz="1800">
                <a:latin typeface="Calibri"/>
                <a:ea typeface="Calibri"/>
                <a:cs typeface="Calibri"/>
              </a:rPr>
              <a:t>Achievement where quality work produces tangible results. </a:t>
            </a:r>
            <a:endParaRPr lang="en-US" sz="2800"/>
          </a:p>
        </p:txBody>
      </p:sp>
    </p:spTree>
    <p:extLst>
      <p:ext uri="{BB962C8B-B14F-4D97-AF65-F5344CB8AC3E}">
        <p14:creationId xmlns:p14="http://schemas.microsoft.com/office/powerpoint/2010/main" val="157150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FC6E-EAC4-29E8-00DB-0046E26EF410}"/>
              </a:ext>
            </a:extLst>
          </p:cNvPr>
          <p:cNvSpPr>
            <a:spLocks noGrp="1"/>
          </p:cNvSpPr>
          <p:nvPr>
            <p:ph type="title"/>
          </p:nvPr>
        </p:nvSpPr>
        <p:spPr>
          <a:xfrm>
            <a:off x="762971" y="284073"/>
            <a:ext cx="10515600" cy="1325563"/>
          </a:xfrm>
        </p:spPr>
        <p:txBody>
          <a:bodyPr>
            <a:normAutofit/>
          </a:bodyPr>
          <a:lstStyle/>
          <a:p>
            <a:pPr algn="ctr"/>
            <a:r>
              <a:rPr lang="en-US" sz="4000"/>
              <a:t>The CTE Commitment - An Investment in Your Student's Future</a:t>
            </a:r>
          </a:p>
        </p:txBody>
      </p:sp>
      <p:sp>
        <p:nvSpPr>
          <p:cNvPr id="3" name="Content Placeholder 2">
            <a:extLst>
              <a:ext uri="{FF2B5EF4-FFF2-40B4-BE49-F238E27FC236}">
                <a16:creationId xmlns:a16="http://schemas.microsoft.com/office/drawing/2014/main" id="{821FDEEB-4F17-7049-B6EA-DF597AFBBBB8}"/>
              </a:ext>
            </a:extLst>
          </p:cNvPr>
          <p:cNvSpPr>
            <a:spLocks noGrp="1"/>
          </p:cNvSpPr>
          <p:nvPr>
            <p:ph idx="1"/>
          </p:nvPr>
        </p:nvSpPr>
        <p:spPr>
          <a:xfrm>
            <a:off x="420843" y="1652168"/>
            <a:ext cx="11350313" cy="4340824"/>
          </a:xfrm>
        </p:spPr>
        <p:txBody>
          <a:bodyPr vert="horz" lIns="91440" tIns="45720" rIns="91440" bIns="45720" rtlCol="0" anchor="t">
            <a:normAutofit fontScale="77500" lnSpcReduction="20000"/>
          </a:bodyPr>
          <a:lstStyle/>
          <a:p>
            <a:pPr marL="0" indent="0">
              <a:buNone/>
            </a:pPr>
            <a:r>
              <a:rPr lang="en-US" sz="3700" b="1">
                <a:solidFill>
                  <a:schemeClr val="accent1"/>
                </a:solidFill>
                <a:latin typeface="Calibri"/>
                <a:ea typeface="Calibri"/>
                <a:cs typeface="Calibri"/>
              </a:rPr>
              <a:t>What Your Student Gains Through Completing CTE Programs of Study</a:t>
            </a:r>
          </a:p>
          <a:p>
            <a:pPr marL="0" indent="0" algn="ctr">
              <a:buNone/>
            </a:pPr>
            <a:endParaRPr lang="en-US" sz="400" b="1">
              <a:latin typeface="Calibri"/>
              <a:ea typeface="Calibri"/>
              <a:cs typeface="Calibri"/>
            </a:endParaRPr>
          </a:p>
          <a:p>
            <a:pPr marL="0" indent="0">
              <a:buNone/>
            </a:pPr>
            <a:r>
              <a:rPr lang="en-US" b="1">
                <a:latin typeface="Calibri"/>
                <a:ea typeface="Calibri"/>
                <a:cs typeface="Calibri"/>
              </a:rPr>
              <a:t>For College-Bound Students </a:t>
            </a:r>
            <a:r>
              <a:rPr lang="en-US">
                <a:latin typeface="Calibri"/>
                <a:ea typeface="Calibri"/>
                <a:cs typeface="Calibri"/>
              </a:rPr>
              <a:t>- Advanced technical skills make applications stand out and students enter college with clear career direction.</a:t>
            </a:r>
          </a:p>
          <a:p>
            <a:pPr marL="0" indent="0">
              <a:buNone/>
            </a:pPr>
            <a:r>
              <a:rPr lang="en-US" b="1">
                <a:latin typeface="Calibri"/>
                <a:ea typeface="Calibri"/>
                <a:cs typeface="Calibri"/>
              </a:rPr>
              <a:t>For Career-Ready Students </a:t>
            </a:r>
            <a:r>
              <a:rPr lang="en-US">
                <a:latin typeface="Calibri"/>
                <a:ea typeface="Calibri"/>
                <a:cs typeface="Calibri"/>
              </a:rPr>
              <a:t>- Graduate with certifications, work experience, and connections to immediate employment opportunities.</a:t>
            </a:r>
          </a:p>
          <a:p>
            <a:pPr marL="0" indent="0">
              <a:buNone/>
            </a:pPr>
            <a:r>
              <a:rPr lang="en-US" b="1">
                <a:latin typeface="Calibri"/>
                <a:ea typeface="Calibri"/>
                <a:cs typeface="Calibri"/>
              </a:rPr>
              <a:t>For All Students </a:t>
            </a:r>
            <a:r>
              <a:rPr lang="en-US">
                <a:latin typeface="Calibri"/>
                <a:ea typeface="Calibri"/>
                <a:cs typeface="Calibri"/>
              </a:rPr>
              <a:t>- Options, not limitations, CTE opens multiple pathways forward</a:t>
            </a:r>
          </a:p>
          <a:p>
            <a:pPr lvl="1"/>
            <a:r>
              <a:rPr lang="en-US" b="1"/>
              <a:t>Accountability</a:t>
            </a:r>
            <a:r>
              <a:rPr lang="en-US"/>
              <a:t>: Meeting industry standards and deadlines.</a:t>
            </a:r>
          </a:p>
          <a:p>
            <a:pPr lvl="1"/>
            <a:r>
              <a:rPr lang="en-US" b="1"/>
              <a:t>Consistency</a:t>
            </a:r>
            <a:r>
              <a:rPr lang="en-US"/>
              <a:t>: Progressing through programs by taking a course, each year to complete.</a:t>
            </a:r>
          </a:p>
          <a:p>
            <a:pPr lvl="1"/>
            <a:r>
              <a:rPr lang="en-US" b="1">
                <a:latin typeface="Calibri"/>
                <a:ea typeface="Calibri"/>
                <a:cs typeface="Calibri"/>
              </a:rPr>
              <a:t>Achievement</a:t>
            </a:r>
            <a:r>
              <a:rPr lang="en-US">
                <a:latin typeface="Calibri"/>
                <a:ea typeface="Calibri"/>
                <a:cs typeface="Calibri"/>
              </a:rPr>
              <a:t>: Earning recognition through demonstrated skill, not just test scores.</a:t>
            </a:r>
          </a:p>
          <a:p>
            <a:pPr lvl="1"/>
            <a:r>
              <a:rPr lang="en-US" b="1"/>
              <a:t>Professional Behavior</a:t>
            </a:r>
            <a:r>
              <a:rPr lang="en-US"/>
              <a:t>: Workplace communication, teamwork, and problem-solving.</a:t>
            </a:r>
          </a:p>
          <a:p>
            <a:pPr marL="0" indent="0">
              <a:buNone/>
            </a:pPr>
            <a:r>
              <a:rPr lang="en-US" b="1">
                <a:latin typeface="Calibri"/>
                <a:ea typeface="Calibri"/>
                <a:cs typeface="Calibri"/>
              </a:rPr>
              <a:t>The Bottom-Line </a:t>
            </a:r>
            <a:r>
              <a:rPr lang="en-US">
                <a:latin typeface="Calibri"/>
                <a:ea typeface="Calibri"/>
                <a:cs typeface="Calibri"/>
              </a:rPr>
              <a:t>-</a:t>
            </a:r>
            <a:r>
              <a:rPr lang="en-US" b="1">
                <a:latin typeface="Calibri"/>
                <a:ea typeface="Calibri"/>
                <a:cs typeface="Calibri"/>
              </a:rPr>
              <a:t> </a:t>
            </a:r>
            <a:r>
              <a:rPr lang="en-US">
                <a:latin typeface="Calibri"/>
                <a:ea typeface="Calibri"/>
                <a:cs typeface="Calibri"/>
              </a:rPr>
              <a:t>Students who complete a CTE program of study, have higher graduation rates, stronger job placement outcomes, and better college persistence than their peers. </a:t>
            </a:r>
          </a:p>
          <a:p>
            <a:endParaRPr lang="en-US"/>
          </a:p>
        </p:txBody>
      </p:sp>
    </p:spTree>
    <p:extLst>
      <p:ext uri="{BB962C8B-B14F-4D97-AF65-F5344CB8AC3E}">
        <p14:creationId xmlns:p14="http://schemas.microsoft.com/office/powerpoint/2010/main" val="183378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5C8B-C2F4-D8A4-45CD-77808C60A6CE}"/>
              </a:ext>
            </a:extLst>
          </p:cNvPr>
          <p:cNvSpPr>
            <a:spLocks noGrp="1"/>
          </p:cNvSpPr>
          <p:nvPr>
            <p:ph type="title"/>
          </p:nvPr>
        </p:nvSpPr>
        <p:spPr>
          <a:xfrm>
            <a:off x="838200" y="1"/>
            <a:ext cx="10515600" cy="762000"/>
          </a:xfrm>
        </p:spPr>
        <p:txBody>
          <a:bodyPr/>
          <a:lstStyle/>
          <a:p>
            <a:pPr algn="ctr"/>
            <a:r>
              <a:rPr lang="en-US"/>
              <a:t>Programs of Study</a:t>
            </a:r>
          </a:p>
        </p:txBody>
      </p:sp>
      <p:sp>
        <p:nvSpPr>
          <p:cNvPr id="6" name="Rectangle: Rounded Corners 5">
            <a:extLst>
              <a:ext uri="{FF2B5EF4-FFF2-40B4-BE49-F238E27FC236}">
                <a16:creationId xmlns:a16="http://schemas.microsoft.com/office/drawing/2014/main" id="{E9293CFF-2CD7-28C4-6DF4-780E0ED24286}"/>
              </a:ext>
            </a:extLst>
          </p:cNvPr>
          <p:cNvSpPr/>
          <p:nvPr/>
        </p:nvSpPr>
        <p:spPr>
          <a:xfrm>
            <a:off x="423860" y="738189"/>
            <a:ext cx="2176466"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Animal Science</a:t>
            </a:r>
          </a:p>
        </p:txBody>
      </p:sp>
      <p:sp>
        <p:nvSpPr>
          <p:cNvPr id="8" name="Rectangle: Rounded Corners 7">
            <a:extLst>
              <a:ext uri="{FF2B5EF4-FFF2-40B4-BE49-F238E27FC236}">
                <a16:creationId xmlns:a16="http://schemas.microsoft.com/office/drawing/2014/main" id="{47CEB7AC-9B2D-4377-9AAE-50AB228BB2C9}"/>
              </a:ext>
            </a:extLst>
          </p:cNvPr>
          <p:cNvSpPr/>
          <p:nvPr/>
        </p:nvSpPr>
        <p:spPr>
          <a:xfrm>
            <a:off x="3254567" y="4737496"/>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Engineering Foundations</a:t>
            </a:r>
          </a:p>
        </p:txBody>
      </p:sp>
      <p:sp>
        <p:nvSpPr>
          <p:cNvPr id="9" name="Rectangle: Rounded Corners 8">
            <a:extLst>
              <a:ext uri="{FF2B5EF4-FFF2-40B4-BE49-F238E27FC236}">
                <a16:creationId xmlns:a16="http://schemas.microsoft.com/office/drawing/2014/main" id="{82E39186-8D76-835E-75AD-F2522F108579}"/>
              </a:ext>
            </a:extLst>
          </p:cNvPr>
          <p:cNvSpPr/>
          <p:nvPr/>
        </p:nvSpPr>
        <p:spPr>
          <a:xfrm>
            <a:off x="3254567" y="3764156"/>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Law Enforcement</a:t>
            </a:r>
          </a:p>
        </p:txBody>
      </p:sp>
      <p:sp>
        <p:nvSpPr>
          <p:cNvPr id="10" name="Rectangle: Rounded Corners 9">
            <a:extLst>
              <a:ext uri="{FF2B5EF4-FFF2-40B4-BE49-F238E27FC236}">
                <a16:creationId xmlns:a16="http://schemas.microsoft.com/office/drawing/2014/main" id="{7762FD2F-A1D7-8B97-7169-0788809A415C}"/>
              </a:ext>
            </a:extLst>
          </p:cNvPr>
          <p:cNvSpPr/>
          <p:nvPr/>
        </p:nvSpPr>
        <p:spPr>
          <a:xfrm>
            <a:off x="3254566" y="2751232"/>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Cybersecurity</a:t>
            </a:r>
          </a:p>
        </p:txBody>
      </p:sp>
      <p:sp>
        <p:nvSpPr>
          <p:cNvPr id="11" name="Rectangle: Rounded Corners 10">
            <a:extLst>
              <a:ext uri="{FF2B5EF4-FFF2-40B4-BE49-F238E27FC236}">
                <a16:creationId xmlns:a16="http://schemas.microsoft.com/office/drawing/2014/main" id="{9E6E45F5-4634-3A10-1274-CFAB2AA1DF97}"/>
              </a:ext>
            </a:extLst>
          </p:cNvPr>
          <p:cNvSpPr/>
          <p:nvPr/>
        </p:nvSpPr>
        <p:spPr>
          <a:xfrm>
            <a:off x="3254567" y="1738309"/>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Programming &amp; Software Development</a:t>
            </a:r>
          </a:p>
        </p:txBody>
      </p:sp>
      <p:sp>
        <p:nvSpPr>
          <p:cNvPr id="12" name="Rectangle: Rounded Corners 11">
            <a:extLst>
              <a:ext uri="{FF2B5EF4-FFF2-40B4-BE49-F238E27FC236}">
                <a16:creationId xmlns:a16="http://schemas.microsoft.com/office/drawing/2014/main" id="{C876D12F-B2A6-9D77-3A7B-5897A0BA6F7A}"/>
              </a:ext>
            </a:extLst>
          </p:cNvPr>
          <p:cNvSpPr/>
          <p:nvPr/>
        </p:nvSpPr>
        <p:spPr>
          <a:xfrm>
            <a:off x="3254567" y="752475"/>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Health  &amp; Wellness</a:t>
            </a:r>
          </a:p>
        </p:txBody>
      </p:sp>
      <p:sp>
        <p:nvSpPr>
          <p:cNvPr id="13" name="Rectangle: Rounded Corners 12">
            <a:extLst>
              <a:ext uri="{FF2B5EF4-FFF2-40B4-BE49-F238E27FC236}">
                <a16:creationId xmlns:a16="http://schemas.microsoft.com/office/drawing/2014/main" id="{F3043604-4A4A-260D-10B8-7C6864356128}"/>
              </a:ext>
            </a:extLst>
          </p:cNvPr>
          <p:cNvSpPr/>
          <p:nvPr/>
        </p:nvSpPr>
        <p:spPr>
          <a:xfrm>
            <a:off x="6090042" y="4733405"/>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Cosmetology and Personal Care Services  @Reese</a:t>
            </a:r>
          </a:p>
        </p:txBody>
      </p:sp>
      <p:sp>
        <p:nvSpPr>
          <p:cNvPr id="14" name="Rectangle: Rounded Corners 13">
            <a:extLst>
              <a:ext uri="{FF2B5EF4-FFF2-40B4-BE49-F238E27FC236}">
                <a16:creationId xmlns:a16="http://schemas.microsoft.com/office/drawing/2014/main" id="{B8C61A44-2450-EE8B-5A95-A2CB971112BE}"/>
              </a:ext>
            </a:extLst>
          </p:cNvPr>
          <p:cNvSpPr/>
          <p:nvPr/>
        </p:nvSpPr>
        <p:spPr>
          <a:xfrm>
            <a:off x="6090045" y="3759401"/>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Culinary Arts @Reese</a:t>
            </a:r>
          </a:p>
        </p:txBody>
      </p:sp>
      <p:sp>
        <p:nvSpPr>
          <p:cNvPr id="15" name="Rectangle: Rounded Corners 14">
            <a:extLst>
              <a:ext uri="{FF2B5EF4-FFF2-40B4-BE49-F238E27FC236}">
                <a16:creationId xmlns:a16="http://schemas.microsoft.com/office/drawing/2014/main" id="{6B46EDDC-448B-BCE1-CBF3-8F8769DF8A74}"/>
              </a:ext>
            </a:extLst>
          </p:cNvPr>
          <p:cNvSpPr/>
          <p:nvPr/>
        </p:nvSpPr>
        <p:spPr>
          <a:xfrm>
            <a:off x="6090044" y="2753619"/>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Teaching &amp; Training @Reese</a:t>
            </a:r>
          </a:p>
        </p:txBody>
      </p:sp>
      <p:sp>
        <p:nvSpPr>
          <p:cNvPr id="16" name="Rectangle: Rounded Corners 15">
            <a:extLst>
              <a:ext uri="{FF2B5EF4-FFF2-40B4-BE49-F238E27FC236}">
                <a16:creationId xmlns:a16="http://schemas.microsoft.com/office/drawing/2014/main" id="{5EE92E0B-65D0-E17F-AFCE-0132B5FFEC1E}"/>
              </a:ext>
            </a:extLst>
          </p:cNvPr>
          <p:cNvSpPr/>
          <p:nvPr/>
        </p:nvSpPr>
        <p:spPr>
          <a:xfrm>
            <a:off x="6090043" y="1743074"/>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Digital Communication </a:t>
            </a:r>
          </a:p>
          <a:p>
            <a:pPr algn="ctr"/>
            <a:r>
              <a:rPr lang="en-US">
                <a:solidFill>
                  <a:schemeClr val="tx1"/>
                </a:solidFill>
              </a:rPr>
              <a:t>@Reese</a:t>
            </a:r>
          </a:p>
        </p:txBody>
      </p:sp>
      <p:sp>
        <p:nvSpPr>
          <p:cNvPr id="17" name="Rectangle: Rounded Corners 16">
            <a:extLst>
              <a:ext uri="{FF2B5EF4-FFF2-40B4-BE49-F238E27FC236}">
                <a16:creationId xmlns:a16="http://schemas.microsoft.com/office/drawing/2014/main" id="{24595C5D-3CA8-FA41-75FD-7D1DA8414A2B}"/>
              </a:ext>
            </a:extLst>
          </p:cNvPr>
          <p:cNvSpPr/>
          <p:nvPr/>
        </p:nvSpPr>
        <p:spPr>
          <a:xfrm>
            <a:off x="6096000" y="750095"/>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HVAC and Sheet Metal @Reese</a:t>
            </a:r>
          </a:p>
        </p:txBody>
      </p:sp>
      <p:sp>
        <p:nvSpPr>
          <p:cNvPr id="20" name="Rectangle: Rounded Corners 19">
            <a:extLst>
              <a:ext uri="{FF2B5EF4-FFF2-40B4-BE49-F238E27FC236}">
                <a16:creationId xmlns:a16="http://schemas.microsoft.com/office/drawing/2014/main" id="{493DC34C-F4C5-BE31-9338-892D20145179}"/>
              </a:ext>
            </a:extLst>
          </p:cNvPr>
          <p:cNvSpPr/>
          <p:nvPr/>
        </p:nvSpPr>
        <p:spPr>
          <a:xfrm>
            <a:off x="419093" y="1716879"/>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Architectural Drafting and Design</a:t>
            </a:r>
          </a:p>
        </p:txBody>
      </p:sp>
      <p:sp>
        <p:nvSpPr>
          <p:cNvPr id="21" name="Rectangle: Rounded Corners 20">
            <a:extLst>
              <a:ext uri="{FF2B5EF4-FFF2-40B4-BE49-F238E27FC236}">
                <a16:creationId xmlns:a16="http://schemas.microsoft.com/office/drawing/2014/main" id="{98C42436-2D8B-170C-1101-0E251F8479E0}"/>
              </a:ext>
            </a:extLst>
          </p:cNvPr>
          <p:cNvSpPr/>
          <p:nvPr/>
        </p:nvSpPr>
        <p:spPr>
          <a:xfrm>
            <a:off x="419089" y="2758371"/>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Accounting &amp; Financial Services</a:t>
            </a:r>
          </a:p>
        </p:txBody>
      </p:sp>
      <p:sp>
        <p:nvSpPr>
          <p:cNvPr id="22" name="Rectangle: Rounded Corners 21">
            <a:extLst>
              <a:ext uri="{FF2B5EF4-FFF2-40B4-BE49-F238E27FC236}">
                <a16:creationId xmlns:a16="http://schemas.microsoft.com/office/drawing/2014/main" id="{73697F3A-77F9-E93E-8624-76AF0137304D}"/>
              </a:ext>
            </a:extLst>
          </p:cNvPr>
          <p:cNvSpPr/>
          <p:nvPr/>
        </p:nvSpPr>
        <p:spPr>
          <a:xfrm>
            <a:off x="419089" y="3759401"/>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Diagnostic &amp; Therapeutic Services</a:t>
            </a:r>
          </a:p>
        </p:txBody>
      </p:sp>
      <p:sp>
        <p:nvSpPr>
          <p:cNvPr id="23" name="Rectangle: Rounded Corners 22">
            <a:extLst>
              <a:ext uri="{FF2B5EF4-FFF2-40B4-BE49-F238E27FC236}">
                <a16:creationId xmlns:a16="http://schemas.microsoft.com/office/drawing/2014/main" id="{C7AC17D1-34C2-3CAD-FA3F-14D47EB428BB}"/>
              </a:ext>
            </a:extLst>
          </p:cNvPr>
          <p:cNvSpPr/>
          <p:nvPr/>
        </p:nvSpPr>
        <p:spPr>
          <a:xfrm>
            <a:off x="419092" y="4730948"/>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Biomedical Science</a:t>
            </a:r>
          </a:p>
        </p:txBody>
      </p:sp>
      <p:sp>
        <p:nvSpPr>
          <p:cNvPr id="25" name="Rectangle: Rounded Corners 24">
            <a:extLst>
              <a:ext uri="{FF2B5EF4-FFF2-40B4-BE49-F238E27FC236}">
                <a16:creationId xmlns:a16="http://schemas.microsoft.com/office/drawing/2014/main" id="{EE52044D-75A5-74A4-BCB5-44F79E9653FE}"/>
              </a:ext>
            </a:extLst>
          </p:cNvPr>
          <p:cNvSpPr/>
          <p:nvPr/>
        </p:nvSpPr>
        <p:spPr>
          <a:xfrm>
            <a:off x="8789330" y="1738309"/>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Welding @Reese</a:t>
            </a:r>
          </a:p>
        </p:txBody>
      </p:sp>
      <p:sp>
        <p:nvSpPr>
          <p:cNvPr id="26" name="Rectangle: Rounded Corners 25">
            <a:extLst>
              <a:ext uri="{FF2B5EF4-FFF2-40B4-BE49-F238E27FC236}">
                <a16:creationId xmlns:a16="http://schemas.microsoft.com/office/drawing/2014/main" id="{93A73DAC-45CA-AE2E-A6F0-79D08D4BCCD0}"/>
              </a:ext>
            </a:extLst>
          </p:cNvPr>
          <p:cNvSpPr/>
          <p:nvPr/>
        </p:nvSpPr>
        <p:spPr>
          <a:xfrm>
            <a:off x="8789330" y="2790813"/>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Automotive &amp; Collision Repair @Reese</a:t>
            </a:r>
          </a:p>
        </p:txBody>
      </p:sp>
      <p:sp>
        <p:nvSpPr>
          <p:cNvPr id="28" name="Rectangle: Rounded Corners 27">
            <a:extLst>
              <a:ext uri="{FF2B5EF4-FFF2-40B4-BE49-F238E27FC236}">
                <a16:creationId xmlns:a16="http://schemas.microsoft.com/office/drawing/2014/main" id="{8290155C-9A77-E235-0B4C-21FA9B53F5BB}"/>
              </a:ext>
            </a:extLst>
          </p:cNvPr>
          <p:cNvSpPr/>
          <p:nvPr/>
        </p:nvSpPr>
        <p:spPr>
          <a:xfrm>
            <a:off x="8789330" y="735247"/>
            <a:ext cx="2176467" cy="7620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Networking Systems @Reese</a:t>
            </a:r>
          </a:p>
        </p:txBody>
      </p:sp>
      <p:pic>
        <p:nvPicPr>
          <p:cNvPr id="4" name="Graphic 3" descr="Camera with solid fill">
            <a:extLst>
              <a:ext uri="{FF2B5EF4-FFF2-40B4-BE49-F238E27FC236}">
                <a16:creationId xmlns:a16="http://schemas.microsoft.com/office/drawing/2014/main" id="{0FB7D149-0F30-83FD-E682-7725FF699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66154">
            <a:off x="11094922" y="-79913"/>
            <a:ext cx="1054740" cy="1054740"/>
          </a:xfrm>
          <a:prstGeom prst="rect">
            <a:avLst/>
          </a:prstGeom>
        </p:spPr>
      </p:pic>
      <p:sp>
        <p:nvSpPr>
          <p:cNvPr id="3" name="Rectangle: Rounded Corners 2">
            <a:extLst>
              <a:ext uri="{FF2B5EF4-FFF2-40B4-BE49-F238E27FC236}">
                <a16:creationId xmlns:a16="http://schemas.microsoft.com/office/drawing/2014/main" id="{12EC1076-35C1-0974-80AD-11743934933B}"/>
              </a:ext>
            </a:extLst>
          </p:cNvPr>
          <p:cNvSpPr/>
          <p:nvPr/>
        </p:nvSpPr>
        <p:spPr>
          <a:xfrm>
            <a:off x="2766247" y="5724525"/>
            <a:ext cx="5771693"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Select your endorsement and program of study, the program courses will take 1 of your elective spaces each year.</a:t>
            </a:r>
          </a:p>
        </p:txBody>
      </p:sp>
      <p:pic>
        <p:nvPicPr>
          <p:cNvPr id="7" name="Picture 6">
            <a:extLst>
              <a:ext uri="{FF2B5EF4-FFF2-40B4-BE49-F238E27FC236}">
                <a16:creationId xmlns:a16="http://schemas.microsoft.com/office/drawing/2014/main" id="{1BC866AF-1D7E-D9FE-4DD4-9CD8ED51D0C6}"/>
              </a:ext>
            </a:extLst>
          </p:cNvPr>
          <p:cNvPicPr>
            <a:picLocks noChangeAspect="1"/>
          </p:cNvPicPr>
          <p:nvPr/>
        </p:nvPicPr>
        <p:blipFill>
          <a:blip r:embed="rId5"/>
          <a:stretch>
            <a:fillRect/>
          </a:stretch>
        </p:blipFill>
        <p:spPr>
          <a:xfrm>
            <a:off x="8604250" y="3616143"/>
            <a:ext cx="3105149" cy="2522446"/>
          </a:xfrm>
          <a:prstGeom prst="rect">
            <a:avLst/>
          </a:prstGeom>
        </p:spPr>
      </p:pic>
    </p:spTree>
    <p:extLst>
      <p:ext uri="{BB962C8B-B14F-4D97-AF65-F5344CB8AC3E}">
        <p14:creationId xmlns:p14="http://schemas.microsoft.com/office/powerpoint/2010/main" val="3947848936"/>
      </p:ext>
    </p:extLst>
  </p:cSld>
  <p:clrMapOvr>
    <a:masterClrMapping/>
  </p:clrMapOvr>
</p:sld>
</file>

<file path=ppt/theme/theme1.xml><?xml version="1.0" encoding="utf-8"?>
<a:theme xmlns:a="http://schemas.openxmlformats.org/drawingml/2006/main" name="Presentation-Template-2025">
  <a:themeElements>
    <a:clrScheme name="FBISD Swatches 1">
      <a:dk1>
        <a:srgbClr val="545458"/>
      </a:dk1>
      <a:lt1>
        <a:srgbClr val="FFFFFF"/>
      </a:lt1>
      <a:dk2>
        <a:srgbClr val="205178"/>
      </a:dk2>
      <a:lt2>
        <a:srgbClr val="B7A99A"/>
      </a:lt2>
      <a:accent1>
        <a:srgbClr val="8F2828"/>
      </a:accent1>
      <a:accent2>
        <a:srgbClr val="0D6F74"/>
      </a:accent2>
      <a:accent3>
        <a:srgbClr val="4F863C"/>
      </a:accent3>
      <a:accent4>
        <a:srgbClr val="FFB81D"/>
      </a:accent4>
      <a:accent5>
        <a:srgbClr val="C5692E"/>
      </a:accent5>
      <a:accent6>
        <a:srgbClr val="75255E"/>
      </a:accent6>
      <a:hlink>
        <a:srgbClr val="0D6F74"/>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Presentation-Template-2025</Template>
  <TotalTime>0</TotalTime>
  <Words>855</Words>
  <Application>Microsoft Office PowerPoint</Application>
  <PresentationFormat>Widescreen</PresentationFormat>
  <Paragraphs>58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Arial</vt:lpstr>
      <vt:lpstr>Calibri</vt:lpstr>
      <vt:lpstr>Presentation-Template-2025</vt:lpstr>
      <vt:lpstr>Career &amp; Technical Education - Preparing Your Student for Success</vt:lpstr>
      <vt:lpstr>The CTE Commitment - An Investment in Your Student's Future</vt:lpstr>
      <vt:lpstr>Programs of Study</vt:lpstr>
    </vt:vector>
  </TitlesOfParts>
  <Company>FBISD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Wortham, Jourdan</dc:creator>
  <cp:lastModifiedBy>Bowen-James, Ivy</cp:lastModifiedBy>
  <cp:revision>5</cp:revision>
  <dcterms:created xsi:type="dcterms:W3CDTF">2025-12-09T15:52:57Z</dcterms:created>
  <dcterms:modified xsi:type="dcterms:W3CDTF">2026-01-20T17:58:13Z</dcterms:modified>
</cp:coreProperties>
</file>